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3" r:id="rId3"/>
    <p:sldId id="285" r:id="rId4"/>
    <p:sldId id="287" r:id="rId5"/>
    <p:sldId id="286" r:id="rId6"/>
    <p:sldId id="288" r:id="rId7"/>
    <p:sldId id="276" r:id="rId8"/>
    <p:sldId id="284" r:id="rId9"/>
    <p:sldId id="289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494"/>
    <a:srgbClr val="82B5A4"/>
    <a:srgbClr val="83B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3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9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4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1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8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3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C90A-7798-4B93-9657-D277E0127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BC24-9569-48EC-85A6-C393F585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6099" r="800" b="71052"/>
          <a:stretch/>
        </p:blipFill>
        <p:spPr>
          <a:xfrm>
            <a:off x="0" y="-36568"/>
            <a:ext cx="12193200" cy="1648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6121" y="2619744"/>
            <a:ext cx="3051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Roboto" panose="02000000000000000000" pitchFamily="2" charset="0"/>
              </a:rPr>
              <a:t>#</a:t>
            </a:r>
            <a:r>
              <a:rPr lang="ru-RU" sz="2800" b="1" dirty="0" smtClean="0">
                <a:latin typeface="+mj-lt"/>
                <a:ea typeface="Roboto" panose="02000000000000000000" pitchFamily="2" charset="0"/>
              </a:rPr>
              <a:t>25</a:t>
            </a:r>
          </a:p>
          <a:p>
            <a:pPr algn="ctr"/>
            <a:r>
              <a:rPr lang="ru-RU" sz="2800" b="1" dirty="0" smtClean="0">
                <a:latin typeface="+mj-lt"/>
                <a:ea typeface="Roboto" panose="02000000000000000000" pitchFamily="2" charset="0"/>
              </a:rPr>
              <a:t>Разработка</a:t>
            </a:r>
            <a:endParaRPr lang="ru-RU" sz="2800" b="1" dirty="0">
              <a:latin typeface="+mj-lt"/>
              <a:ea typeface="Roboto" panose="02000000000000000000" pitchFamily="2" charset="0"/>
            </a:endParaRPr>
          </a:p>
          <a:p>
            <a:pPr algn="ctr"/>
            <a:r>
              <a:rPr lang="ru-RU" sz="2800" b="1" dirty="0" smtClean="0">
                <a:latin typeface="+mj-lt"/>
                <a:ea typeface="Roboto" panose="02000000000000000000" pitchFamily="2" charset="0"/>
              </a:rPr>
              <a:t>электроники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9567" y="1911859"/>
            <a:ext cx="17106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18: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3712" y="1911859"/>
            <a:ext cx="8069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Технологическое </a:t>
            </a:r>
            <a:r>
              <a:rPr lang="ru-RU" sz="1600" b="1" dirty="0">
                <a:latin typeface="+mj-lt"/>
              </a:rPr>
              <a:t>обеспечение при разработке электроники</a:t>
            </a:r>
          </a:p>
          <a:p>
            <a:r>
              <a:rPr lang="ru-RU" sz="1600" dirty="0">
                <a:latin typeface="+mj-lt"/>
              </a:rPr>
              <a:t>Павел Евтушенко (</a:t>
            </a:r>
            <a:r>
              <a:rPr lang="ru-RU" sz="1600" dirty="0" err="1">
                <a:latin typeface="+mj-lt"/>
              </a:rPr>
              <a:t>Uniscan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Research</a:t>
            </a:r>
            <a:r>
              <a:rPr lang="ru-RU" sz="1600" dirty="0">
                <a:latin typeface="+mj-lt"/>
              </a:rPr>
              <a:t>, Ведущий инженер-технолог по электронике)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Разработка </a:t>
            </a:r>
            <a:r>
              <a:rPr lang="ru-RU" sz="1600" b="1" dirty="0">
                <a:latin typeface="+mj-lt"/>
              </a:rPr>
              <a:t>специализированной электроники или зачем нужен </a:t>
            </a:r>
            <a:r>
              <a:rPr lang="ru-RU" sz="1600" b="1" dirty="0" err="1">
                <a:latin typeface="+mj-lt"/>
              </a:rPr>
              <a:t>промдизайн</a:t>
            </a:r>
            <a:r>
              <a:rPr lang="ru-RU" sz="1600" b="1" dirty="0">
                <a:latin typeface="+mj-lt"/>
              </a:rPr>
              <a:t>?</a:t>
            </a:r>
          </a:p>
          <a:p>
            <a:r>
              <a:rPr lang="ru-RU" sz="1600" dirty="0">
                <a:latin typeface="+mj-lt"/>
              </a:rPr>
              <a:t>Никита Калиновский (INTEC, CEO)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Дёшево </a:t>
            </a:r>
            <a:r>
              <a:rPr lang="ru-RU" sz="1600" b="1" dirty="0">
                <a:latin typeface="+mj-lt"/>
              </a:rPr>
              <a:t>и сердито — разработка блока для пожарной сигнализации</a:t>
            </a:r>
          </a:p>
          <a:p>
            <a:r>
              <a:rPr lang="ru-RU" sz="1600" dirty="0">
                <a:latin typeface="+mj-lt"/>
              </a:rPr>
              <a:t>Иван Ларионов (Третий </a:t>
            </a:r>
            <a:r>
              <a:rPr lang="ru-RU" sz="1600" dirty="0" err="1">
                <a:latin typeface="+mj-lt"/>
              </a:rPr>
              <a:t>Пин</a:t>
            </a:r>
            <a:r>
              <a:rPr lang="ru-RU" sz="1600" dirty="0">
                <a:latin typeface="+mj-lt"/>
              </a:rPr>
              <a:t>, Генеральный директор</a:t>
            </a:r>
            <a:r>
              <a:rPr lang="ru-RU" sz="1600" dirty="0" smtClean="0">
                <a:latin typeface="+mj-lt"/>
              </a:rPr>
              <a:t>)</a:t>
            </a:r>
          </a:p>
          <a:p>
            <a:endParaRPr lang="ru-RU" sz="1600" dirty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r>
              <a:rPr lang="ru-RU" sz="1600" b="1" dirty="0"/>
              <a:t>Особенности разработки систем мониторинга для диагностического контроля в нефтегазовой отрасли</a:t>
            </a:r>
          </a:p>
          <a:p>
            <a:r>
              <a:rPr lang="ru-RU" sz="1600" dirty="0"/>
              <a:t>Игорь Сычев (</a:t>
            </a:r>
            <a:r>
              <a:rPr lang="ru-RU" sz="1600" dirty="0" err="1"/>
              <a:t>Киплайн</a:t>
            </a:r>
            <a:r>
              <a:rPr lang="ru-RU" sz="1600" dirty="0"/>
              <a:t>, Директор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9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300" r="1028"/>
          <a:stretch/>
        </p:blipFill>
        <p:spPr>
          <a:xfrm>
            <a:off x="29227" y="251713"/>
            <a:ext cx="12162773" cy="6037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54893" y="6211669"/>
            <a:ext cx="539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+mj-lt"/>
                <a:ea typeface="Roboto" panose="02000000000000000000" pitchFamily="2" charset="0"/>
              </a:rPr>
              <a:t>k</a:t>
            </a:r>
            <a:r>
              <a:rPr lang="en-US" sz="3600" b="1" dirty="0" smtClean="0">
                <a:latin typeface="+mj-lt"/>
                <a:ea typeface="Roboto" panose="02000000000000000000" pitchFamily="2" charset="0"/>
              </a:rPr>
              <a:t>onveerum.ru</a:t>
            </a:r>
            <a:endParaRPr lang="ru-RU" sz="2800" b="1" dirty="0" smtClean="0">
              <a:solidFill>
                <a:srgbClr val="509494"/>
              </a:solidFill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74172"/>
            <a:ext cx="9970032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2" y="205786"/>
            <a:ext cx="9045121" cy="64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48090" y="170543"/>
            <a:ext cx="8110310" cy="6620448"/>
            <a:chOff x="1948090" y="170543"/>
            <a:chExt cx="7616825" cy="62176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8090" y="170543"/>
              <a:ext cx="7616824" cy="142895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8091" y="1599495"/>
              <a:ext cx="7616824" cy="4788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5466" y="1597729"/>
            <a:ext cx="47352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j-lt"/>
                <a:ea typeface="Roboto" panose="02000000000000000000" pitchFamily="2" charset="0"/>
              </a:rPr>
              <a:t>Июль — месяц пользовательской документации в </a:t>
            </a:r>
            <a:r>
              <a:rPr lang="ru-RU" sz="3600" b="1" dirty="0" smtClean="0">
                <a:solidFill>
                  <a:srgbClr val="509494"/>
                </a:solidFill>
                <a:latin typeface="+mj-lt"/>
                <a:ea typeface="Roboto" panose="02000000000000000000" pitchFamily="2" charset="0"/>
              </a:rPr>
              <a:t>Конвеерум</a:t>
            </a:r>
          </a:p>
          <a:p>
            <a:pPr algn="just"/>
            <a:endParaRPr lang="ru-RU" sz="2400" b="1" dirty="0" smtClean="0">
              <a:solidFill>
                <a:srgbClr val="509494"/>
              </a:solidFill>
              <a:latin typeface="+mj-lt"/>
              <a:ea typeface="Roboto" panose="02000000000000000000" pitchFamily="2" charset="0"/>
            </a:endParaRPr>
          </a:p>
          <a:p>
            <a:pPr algn="just"/>
            <a:r>
              <a:rPr lang="ru-RU" sz="2400" dirty="0">
                <a:latin typeface="+mj-lt"/>
              </a:rPr>
              <a:t>Обсудим вопросы, касающиеся подходов и софта для разработки и поддержки документации, послушаем истории реальных проектов и обсудим типовые ошибки и способы их решения</a:t>
            </a:r>
            <a:endParaRPr lang="ru-RU" sz="2400" b="1" dirty="0" smtClean="0">
              <a:solidFill>
                <a:srgbClr val="509494"/>
              </a:solidFill>
              <a:latin typeface="+mj-lt"/>
              <a:ea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0360" y="1832057"/>
            <a:ext cx="563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ea typeface="Roboto" panose="02000000000000000000" pitchFamily="2" charset="0"/>
              </a:rPr>
              <a:t>Приходите выступать,</a:t>
            </a:r>
          </a:p>
          <a:p>
            <a:r>
              <a:rPr lang="ru-RU" sz="2800" b="1" dirty="0">
                <a:latin typeface="+mj-lt"/>
                <a:ea typeface="Roboto" panose="02000000000000000000" pitchFamily="2" charset="0"/>
              </a:rPr>
              <a:t>слушать и зовите коллег</a:t>
            </a:r>
          </a:p>
          <a:p>
            <a:endParaRPr lang="ru-RU" sz="2800" b="1" dirty="0">
              <a:latin typeface="+mj-lt"/>
              <a:ea typeface="Roboto" panose="02000000000000000000" pitchFamily="2" charset="0"/>
            </a:endParaRPr>
          </a:p>
          <a:p>
            <a:r>
              <a:rPr lang="ru-RU" sz="2800" b="1" dirty="0">
                <a:latin typeface="+mj-lt"/>
                <a:ea typeface="Roboto" panose="02000000000000000000" pitchFamily="2" charset="0"/>
              </a:rPr>
              <a:t>Предлагайте темы семинаров</a:t>
            </a:r>
          </a:p>
          <a:p>
            <a:endParaRPr lang="ru-RU" sz="2800" b="1" dirty="0">
              <a:latin typeface="+mj-lt"/>
              <a:ea typeface="Roboto" panose="02000000000000000000" pitchFamily="2" charset="0"/>
            </a:endParaRPr>
          </a:p>
          <a:p>
            <a:r>
              <a:rPr lang="ru-RU" sz="2800" b="1" dirty="0">
                <a:latin typeface="+mj-lt"/>
                <a:ea typeface="Roboto" panose="02000000000000000000" pitchFamily="2" charset="0"/>
              </a:rPr>
              <a:t>Подписывайтесь</a:t>
            </a:r>
            <a:r>
              <a:rPr lang="en-US" sz="2800" b="1" dirty="0">
                <a:latin typeface="+mj-lt"/>
                <a:ea typeface="Roboto" panose="02000000000000000000" pitchFamily="2" charset="0"/>
              </a:rPr>
              <a:t> </a:t>
            </a:r>
            <a:r>
              <a:rPr lang="ru-RU" sz="2800" b="1" dirty="0">
                <a:latin typeface="+mj-lt"/>
                <a:ea typeface="Roboto" panose="02000000000000000000" pitchFamily="2" charset="0"/>
              </a:rPr>
              <a:t>на </a:t>
            </a:r>
            <a:r>
              <a:rPr lang="en-US" sz="2800" b="1" dirty="0" smtClean="0">
                <a:solidFill>
                  <a:srgbClr val="509494"/>
                </a:solidFill>
                <a:latin typeface="+mj-lt"/>
                <a:ea typeface="Roboto" panose="02000000000000000000" pitchFamily="2" charset="0"/>
              </a:rPr>
              <a:t>@</a:t>
            </a:r>
            <a:r>
              <a:rPr lang="en-US" sz="2800" b="1" dirty="0" err="1">
                <a:solidFill>
                  <a:srgbClr val="509494"/>
                </a:solidFill>
                <a:latin typeface="+mj-lt"/>
                <a:ea typeface="Roboto" panose="02000000000000000000" pitchFamily="2" charset="0"/>
              </a:rPr>
              <a:t>konveerum</a:t>
            </a:r>
            <a:endParaRPr lang="ru-RU" sz="2800" b="1" dirty="0">
              <a:solidFill>
                <a:srgbClr val="509494"/>
              </a:solidFill>
              <a:latin typeface="+mj-lt"/>
              <a:ea typeface="Roboto" panose="02000000000000000000" pitchFamily="2" charset="0"/>
            </a:endParaRPr>
          </a:p>
          <a:p>
            <a:endParaRPr lang="ru-RU" dirty="0">
              <a:latin typeface="+mj-lt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89333" l="5817" r="89751">
                        <a14:foregroundMark x1="16343" y1="60000" x2="16343" y2="60000"/>
                        <a14:foregroundMark x1="30748" y1="48000" x2="30748" y2="48000"/>
                        <a14:foregroundMark x1="45706" y1="61333" x2="45706" y2="61333"/>
                        <a14:foregroundMark x1="69252" y1="61333" x2="69252" y2="61333"/>
                        <a14:foregroundMark x1="5817" y1="38667" x2="5817" y2="38667"/>
                        <a14:foregroundMark x1="78393" y1="72000" x2="78393" y2="72000"/>
                        <a14:foregroundMark x1="83934" y1="65333" x2="83934" y2="65333"/>
                        <a14:foregroundMark x1="87812" y1="29333" x2="87812" y2="2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726" y="4346386"/>
            <a:ext cx="2267581" cy="471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 t="13333" r="33158" b="27485"/>
          <a:stretch/>
        </p:blipFill>
        <p:spPr>
          <a:xfrm>
            <a:off x="1465226" y="1911511"/>
            <a:ext cx="2350316" cy="23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16" y="0"/>
            <a:ext cx="9307341" cy="67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6099" r="800" b="71052"/>
          <a:stretch/>
        </p:blipFill>
        <p:spPr>
          <a:xfrm>
            <a:off x="0" y="-36568"/>
            <a:ext cx="12193200" cy="1648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6121" y="2619744"/>
            <a:ext cx="3051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Roboto" panose="02000000000000000000" pitchFamily="2" charset="0"/>
              </a:rPr>
              <a:t>#</a:t>
            </a:r>
            <a:r>
              <a:rPr lang="ru-RU" sz="2800" b="1" dirty="0" smtClean="0">
                <a:latin typeface="+mj-lt"/>
                <a:ea typeface="Roboto" panose="02000000000000000000" pitchFamily="2" charset="0"/>
              </a:rPr>
              <a:t>25</a:t>
            </a:r>
          </a:p>
          <a:p>
            <a:pPr algn="ctr"/>
            <a:r>
              <a:rPr lang="ru-RU" sz="2800" b="1" dirty="0" smtClean="0">
                <a:latin typeface="+mj-lt"/>
                <a:ea typeface="Roboto" panose="02000000000000000000" pitchFamily="2" charset="0"/>
              </a:rPr>
              <a:t>Разработка</a:t>
            </a:r>
            <a:endParaRPr lang="ru-RU" sz="2800" b="1" dirty="0">
              <a:latin typeface="+mj-lt"/>
              <a:ea typeface="Roboto" panose="02000000000000000000" pitchFamily="2" charset="0"/>
            </a:endParaRPr>
          </a:p>
          <a:p>
            <a:pPr algn="ctr"/>
            <a:r>
              <a:rPr lang="ru-RU" sz="2800" b="1" dirty="0" smtClean="0">
                <a:latin typeface="+mj-lt"/>
                <a:ea typeface="Roboto" panose="02000000000000000000" pitchFamily="2" charset="0"/>
              </a:rPr>
              <a:t>электроники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9567" y="1911859"/>
            <a:ext cx="17106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16: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0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17: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18: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3712" y="1911859"/>
            <a:ext cx="8069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Технологическое </a:t>
            </a:r>
            <a:r>
              <a:rPr lang="ru-RU" sz="1600" b="1" dirty="0">
                <a:latin typeface="+mj-lt"/>
              </a:rPr>
              <a:t>обеспечение при разработке электроники</a:t>
            </a:r>
          </a:p>
          <a:p>
            <a:r>
              <a:rPr lang="ru-RU" sz="1600" dirty="0">
                <a:latin typeface="+mj-lt"/>
              </a:rPr>
              <a:t>Павел Евтушенко (</a:t>
            </a:r>
            <a:r>
              <a:rPr lang="ru-RU" sz="1600" dirty="0" err="1">
                <a:latin typeface="+mj-lt"/>
              </a:rPr>
              <a:t>Uniscan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Research</a:t>
            </a:r>
            <a:r>
              <a:rPr lang="ru-RU" sz="1600" dirty="0">
                <a:latin typeface="+mj-lt"/>
              </a:rPr>
              <a:t>, Ведущий инженер-технолог по электронике)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Разработка </a:t>
            </a:r>
            <a:r>
              <a:rPr lang="ru-RU" sz="1600" b="1" dirty="0">
                <a:latin typeface="+mj-lt"/>
              </a:rPr>
              <a:t>специализированной электроники или зачем нужен </a:t>
            </a:r>
            <a:r>
              <a:rPr lang="ru-RU" sz="1600" b="1" dirty="0" err="1">
                <a:latin typeface="+mj-lt"/>
              </a:rPr>
              <a:t>промдизайн</a:t>
            </a:r>
            <a:r>
              <a:rPr lang="ru-RU" sz="1600" b="1" dirty="0">
                <a:latin typeface="+mj-lt"/>
              </a:rPr>
              <a:t>?</a:t>
            </a:r>
          </a:p>
          <a:p>
            <a:r>
              <a:rPr lang="ru-RU" sz="1600" dirty="0">
                <a:latin typeface="+mj-lt"/>
              </a:rPr>
              <a:t>Никита Калиновский (INTEC, CEO)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Дёшево </a:t>
            </a:r>
            <a:r>
              <a:rPr lang="ru-RU" sz="1600" b="1" dirty="0">
                <a:latin typeface="+mj-lt"/>
              </a:rPr>
              <a:t>и сердито — разработка блока для пожарной сигнализации</a:t>
            </a:r>
          </a:p>
          <a:p>
            <a:r>
              <a:rPr lang="ru-RU" sz="1600" dirty="0">
                <a:latin typeface="+mj-lt"/>
              </a:rPr>
              <a:t>Иван Ларионов (Третий </a:t>
            </a:r>
            <a:r>
              <a:rPr lang="ru-RU" sz="1600" dirty="0" err="1">
                <a:latin typeface="+mj-lt"/>
              </a:rPr>
              <a:t>Пин</a:t>
            </a:r>
            <a:r>
              <a:rPr lang="ru-RU" sz="1600" dirty="0">
                <a:latin typeface="+mj-lt"/>
              </a:rPr>
              <a:t>, Генеральный директор</a:t>
            </a:r>
            <a:r>
              <a:rPr lang="ru-RU" sz="1600" dirty="0" smtClean="0">
                <a:latin typeface="+mj-lt"/>
              </a:rPr>
              <a:t>)</a:t>
            </a:r>
          </a:p>
          <a:p>
            <a:endParaRPr lang="ru-RU" sz="1600" dirty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r>
              <a:rPr lang="ru-RU" sz="1600" b="1" dirty="0"/>
              <a:t>Особенности разработки систем мониторинга для диагностического контроля в нефтегазовой отрасли</a:t>
            </a:r>
          </a:p>
          <a:p>
            <a:r>
              <a:rPr lang="ru-RU" sz="1600" dirty="0"/>
              <a:t>Игорь Сычев (</a:t>
            </a:r>
            <a:r>
              <a:rPr lang="ru-RU" sz="1600" dirty="0" err="1"/>
              <a:t>Киплайн</a:t>
            </a:r>
            <a:r>
              <a:rPr lang="ru-RU" sz="1600" dirty="0"/>
              <a:t>, Директор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8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243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Медведева ЕА</dc:creator>
  <cp:lastModifiedBy>Медведев КВ</cp:lastModifiedBy>
  <cp:revision>46</cp:revision>
  <dcterms:created xsi:type="dcterms:W3CDTF">2019-02-23T03:54:00Z</dcterms:created>
  <dcterms:modified xsi:type="dcterms:W3CDTF">2020-06-29T04:29:15Z</dcterms:modified>
</cp:coreProperties>
</file>